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</p:sldMasterIdLst>
  <p:notesMasterIdLst>
    <p:notesMasterId r:id="rId18"/>
  </p:notesMasterIdLst>
  <p:sldIdLst>
    <p:sldId id="295" r:id="rId3"/>
    <p:sldId id="265" r:id="rId4"/>
    <p:sldId id="304" r:id="rId5"/>
    <p:sldId id="307" r:id="rId6"/>
    <p:sldId id="308" r:id="rId7"/>
    <p:sldId id="309" r:id="rId8"/>
    <p:sldId id="310" r:id="rId9"/>
    <p:sldId id="314" r:id="rId10"/>
    <p:sldId id="273" r:id="rId11"/>
    <p:sldId id="311" r:id="rId12"/>
    <p:sldId id="297" r:id="rId13"/>
    <p:sldId id="299" r:id="rId14"/>
    <p:sldId id="298" r:id="rId15"/>
    <p:sldId id="313" r:id="rId16"/>
    <p:sldId id="31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3399FF"/>
    <a:srgbClr val="CCCCFF"/>
    <a:srgbClr val="F4FDFE"/>
    <a:srgbClr val="EDD941"/>
    <a:srgbClr val="1DA340"/>
    <a:srgbClr val="0066FF"/>
    <a:srgbClr val="920000"/>
    <a:srgbClr val="258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46DF2D-4253-4545-BA3C-3C3DC3FA550D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F9613B-E924-443D-AE78-E9EC9063B2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4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1d562f30a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1182688"/>
            <a:ext cx="5680075" cy="31956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1d562f30a2_0_24:notes"/>
          <p:cNvSpPr txBox="1">
            <a:spLocks noGrp="1"/>
          </p:cNvSpPr>
          <p:nvPr>
            <p:ph type="body" idx="1"/>
          </p:nvPr>
        </p:nvSpPr>
        <p:spPr>
          <a:xfrm>
            <a:off x="718894" y="4555902"/>
            <a:ext cx="5744480" cy="3728015"/>
          </a:xfrm>
          <a:prstGeom prst="rect">
            <a:avLst/>
          </a:prstGeom>
        </p:spPr>
        <p:txBody>
          <a:bodyPr spcFirstLastPara="1" wrap="square" lIns="93315" tIns="46645" rIns="93315" bIns="46645" anchor="t" anchorCtr="0">
            <a:noAutofit/>
          </a:bodyPr>
          <a:lstStyle/>
          <a:p>
            <a:r>
              <a:rPr lang="en-US" dirty="0"/>
              <a:t>Tax Levy Cut - Approximately $300,000</a:t>
            </a:r>
            <a:endParaRPr dirty="0"/>
          </a:p>
          <a:p>
            <a:endParaRPr dirty="0"/>
          </a:p>
        </p:txBody>
      </p:sp>
      <p:sp>
        <p:nvSpPr>
          <p:cNvPr id="182" name="Google Shape;182;g11d562f30a2_0_24:notes"/>
          <p:cNvSpPr txBox="1">
            <a:spLocks noGrp="1"/>
          </p:cNvSpPr>
          <p:nvPr>
            <p:ph type="sldNum" idx="12"/>
          </p:nvPr>
        </p:nvSpPr>
        <p:spPr>
          <a:xfrm>
            <a:off x="4067761" y="8992168"/>
            <a:ext cx="3112973" cy="475190"/>
          </a:xfrm>
          <a:prstGeom prst="rect">
            <a:avLst/>
          </a:prstGeom>
        </p:spPr>
        <p:txBody>
          <a:bodyPr spcFirstLastPara="1" wrap="square" lIns="93315" tIns="46645" rIns="93315" bIns="46645" anchor="b" anchorCtr="0">
            <a:noAutofit/>
          </a:bodyPr>
          <a:lstStyle/>
          <a:p>
            <a:fld id="{00000000-1234-1234-1234-123412341234}" type="slidenum">
              <a:rPr lang="en-US"/>
              <a:pPr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844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6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0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>
            <a:off x="415600" y="1645433"/>
            <a:ext cx="11360800" cy="4446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0840">
              <a:spcBef>
                <a:spcPts val="640"/>
              </a:spcBef>
              <a:spcAft>
                <a:spcPts val="0"/>
              </a:spcAft>
              <a:buSzPts val="2240"/>
              <a:buChar char="✕"/>
              <a:defRPr/>
            </a:lvl1pPr>
            <a:lvl2pPr marL="914400" lvl="1" indent="-353060">
              <a:spcBef>
                <a:spcPts val="560"/>
              </a:spcBef>
              <a:spcAft>
                <a:spcPts val="0"/>
              </a:spcAft>
              <a:buSzPts val="1960"/>
              <a:buChar char="+"/>
              <a:defRPr/>
            </a:lvl2pPr>
            <a:lvl3pPr marL="1371600" lvl="2" indent="-335280">
              <a:spcBef>
                <a:spcPts val="480"/>
              </a:spcBef>
              <a:spcAft>
                <a:spcPts val="0"/>
              </a:spcAft>
              <a:buSzPts val="1680"/>
              <a:buChar char="✕"/>
              <a:defRPr/>
            </a:lvl3pPr>
            <a:lvl4pPr marL="1828800" lvl="3" indent="-317500">
              <a:spcBef>
                <a:spcPts val="400"/>
              </a:spcBef>
              <a:spcAft>
                <a:spcPts val="0"/>
              </a:spcAft>
              <a:buSzPts val="1400"/>
              <a:buChar char="✱"/>
              <a:defRPr/>
            </a:lvl4pPr>
            <a:lvl5pPr marL="2286000" lvl="4" indent="-297179">
              <a:spcBef>
                <a:spcPts val="360"/>
              </a:spcBef>
              <a:spcAft>
                <a:spcPts val="0"/>
              </a:spcAft>
              <a:buSzPts val="1080"/>
              <a:buChar char="✕"/>
              <a:defRPr/>
            </a:lvl5pPr>
            <a:lvl6pPr marL="2743200" lvl="5" indent="-297179">
              <a:spcBef>
                <a:spcPts val="360"/>
              </a:spcBef>
              <a:spcAft>
                <a:spcPts val="0"/>
              </a:spcAft>
              <a:buSzPts val="1080"/>
              <a:buChar char="+"/>
              <a:defRPr/>
            </a:lvl6pPr>
            <a:lvl7pPr marL="3200400" lvl="6" indent="-289560">
              <a:spcBef>
                <a:spcPts val="320"/>
              </a:spcBef>
              <a:spcAft>
                <a:spcPts val="0"/>
              </a:spcAft>
              <a:buSzPts val="960"/>
              <a:buChar char="✱"/>
              <a:defRPr/>
            </a:lvl7pPr>
            <a:lvl8pPr marL="3657600" lvl="7" indent="-289559">
              <a:spcBef>
                <a:spcPts val="320"/>
              </a:spcBef>
              <a:spcAft>
                <a:spcPts val="0"/>
              </a:spcAft>
              <a:buSzPts val="960"/>
              <a:buChar char="◆"/>
              <a:defRPr/>
            </a:lvl8pPr>
            <a:lvl9pPr marL="4114800" lvl="8" indent="-281940">
              <a:spcBef>
                <a:spcPts val="280"/>
              </a:spcBef>
              <a:spcAft>
                <a:spcPts val="0"/>
              </a:spcAft>
              <a:buSzPts val="840"/>
              <a:buChar char="◼"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sldNum" idx="12"/>
          </p:nvPr>
        </p:nvSpPr>
        <p:spPr>
          <a:xfrm>
            <a:off x="11330665" y="6251679"/>
            <a:ext cx="731600" cy="52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95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9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3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5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70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73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95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89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24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5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2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6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5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7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9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4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41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6ADCD-38FB-4CD3-BC04-7B972FA07B4B}" type="datetimeFigureOut">
              <a:rPr lang="en-US" smtClean="0"/>
              <a:t>5/6/2022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19F90-F5DB-465D-B50D-50E30F91F1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penclipart.org/detail/183685/lighted-hous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="" xmlns:a16="http://schemas.microsoft.com/office/drawing/2014/main" id="{04812C46-200A-4DEB-A05E-3ED6C68C23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hree neatly stacked books">
            <a:extLst>
              <a:ext uri="{FF2B5EF4-FFF2-40B4-BE49-F238E27FC236}">
                <a16:creationId xmlns="" xmlns:a16="http://schemas.microsoft.com/office/drawing/2014/main" id="{EA5F5FEC-BD5A-82EA-4937-0E81EB0F31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r="-1" b="-1"/>
          <a:stretch/>
        </p:blipFill>
        <p:spPr>
          <a:xfrm>
            <a:off x="2519309" y="0"/>
            <a:ext cx="9669642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1EA859B-E555-4109-94F3-6700E046E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5208" y="1083980"/>
            <a:ext cx="5875176" cy="18999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HEARING &amp;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BUDGET 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5208" y="4937761"/>
            <a:ext cx="5286452" cy="1672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to the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Ridgefield Park Community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4, 2022</a:t>
            </a:r>
          </a:p>
        </p:txBody>
      </p:sp>
    </p:spTree>
    <p:extLst>
      <p:ext uri="{BB962C8B-B14F-4D97-AF65-F5344CB8AC3E}">
        <p14:creationId xmlns:p14="http://schemas.microsoft.com/office/powerpoint/2010/main" val="50793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1ECDCBF-4681-7AC1-910D-EDF7F3CF48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85668"/>
            <a:ext cx="864204" cy="7315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E373983-12F3-8181-7C0B-F12C6A050405}"/>
              </a:ext>
            </a:extLst>
          </p:cNvPr>
          <p:cNvSpPr txBox="1"/>
          <p:nvPr/>
        </p:nvSpPr>
        <p:spPr>
          <a:xfrm>
            <a:off x="4101731" y="674784"/>
            <a:ext cx="398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IMPACT</a:t>
            </a:r>
          </a:p>
        </p:txBody>
      </p:sp>
      <p:pic>
        <p:nvPicPr>
          <p:cNvPr id="6" name="Picture 5" descr="A picture containing text, building, window&#10;&#10;Description automatically generated">
            <a:extLst>
              <a:ext uri="{FF2B5EF4-FFF2-40B4-BE49-F238E27FC236}">
                <a16:creationId xmlns="" xmlns:a16="http://schemas.microsoft.com/office/drawing/2014/main" id="{7714B876-0333-87D3-066D-AABAAAC75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2772" y="201752"/>
            <a:ext cx="1735752" cy="141439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937F2D3-69C1-3E85-F3EA-96C1CF2B7455}"/>
              </a:ext>
            </a:extLst>
          </p:cNvPr>
          <p:cNvSpPr txBox="1"/>
          <p:nvPr/>
        </p:nvSpPr>
        <p:spPr>
          <a:xfrm>
            <a:off x="2183217" y="1776976"/>
            <a:ext cx="7825563" cy="10772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Proposed School Budget Impact Your Current Expense Tax Rate?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B619CEF-6E41-29EB-46B0-C27E283FA8A7}"/>
              </a:ext>
            </a:extLst>
          </p:cNvPr>
          <p:cNvSpPr txBox="1"/>
          <p:nvPr/>
        </p:nvSpPr>
        <p:spPr>
          <a:xfrm>
            <a:off x="981739" y="3260868"/>
            <a:ext cx="10228521" cy="255454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Rate for the General Fund is 1.745% 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Home Assessment Value: $366,365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General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 Taxes – Average Assessed Home: $6,393.07</a:t>
            </a: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Over Prior Year: $178.14 ($14.85/month)</a:t>
            </a:r>
          </a:p>
        </p:txBody>
      </p:sp>
    </p:spTree>
    <p:extLst>
      <p:ext uri="{BB962C8B-B14F-4D97-AF65-F5344CB8AC3E}">
        <p14:creationId xmlns:p14="http://schemas.microsoft.com/office/powerpoint/2010/main" val="1481709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85668"/>
            <a:ext cx="864204" cy="731520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43988"/>
              </p:ext>
            </p:extLst>
          </p:nvPr>
        </p:nvGraphicFramePr>
        <p:xfrm>
          <a:off x="996127" y="722757"/>
          <a:ext cx="10423240" cy="5411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958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74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50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LOCAL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TAX LEVY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27,936,897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50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AID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13,701,318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2420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Little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Ferry Reg Ed/Reg Ed Shared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Special Ed: Bogota, Little Ferry, Maywood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5,202,479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504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WITHDRAWAL FROM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CAPITAL RESERVE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    503,550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9892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Dumont,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Teaneck, Little Ferry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    357,809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2420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MISCELLANEOUS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REVENUE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GovDeals, E-Rate, Refunds/Adjustments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Shared Bus Coordinator &amp; Guidance Counselor with Little Ferry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     179,512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50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SEMI/MEDICAID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64,561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074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INTEREST INCOME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428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OPERATING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BUDGET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47,960,476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09229" y="0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</a:t>
            </a:r>
          </a:p>
        </p:txBody>
      </p:sp>
    </p:spTree>
    <p:extLst>
      <p:ext uri="{BB962C8B-B14F-4D97-AF65-F5344CB8AC3E}">
        <p14:creationId xmlns:p14="http://schemas.microsoft.com/office/powerpoint/2010/main" val="351096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978F158-74A3-422B-8A79-9265BC96DAF1}"/>
              </a:ext>
            </a:extLst>
          </p:cNvPr>
          <p:cNvSpPr txBox="1"/>
          <p:nvPr/>
        </p:nvSpPr>
        <p:spPr>
          <a:xfrm>
            <a:off x="952500" y="129027"/>
            <a:ext cx="1028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REVENUE FUND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BUDGETED AT 85%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490418"/>
            <a:ext cx="864204" cy="73152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788225"/>
              </p:ext>
            </p:extLst>
          </p:nvPr>
        </p:nvGraphicFramePr>
        <p:xfrm>
          <a:off x="1622425" y="672569"/>
          <a:ext cx="8010671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106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394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Safety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Grant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94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Nonpublic Textbooks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394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Nonpublic Compensatory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Education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394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Nonpublic Supplementary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Education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3947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Nonpublic Speech/Nursing/Technology/Security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669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Nonpublic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English as a Second Language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80302"/>
              </p:ext>
            </p:extLst>
          </p:nvPr>
        </p:nvGraphicFramePr>
        <p:xfrm>
          <a:off x="1622425" y="3050009"/>
          <a:ext cx="406400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723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II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III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IV 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Basic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IDEA Preschool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5477"/>
              </p:ext>
            </p:extLst>
          </p:nvPr>
        </p:nvGraphicFramePr>
        <p:xfrm>
          <a:off x="1622425" y="5490418"/>
          <a:ext cx="991235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50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22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127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Projected Special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Revenue Fund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  1,104,163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 2022-2023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49,064,639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22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D5E3B-CC67-4980-AD85-F9F235FC31F5}"/>
              </a:ext>
            </a:extLst>
          </p:cNvPr>
          <p:cNvSpPr txBox="1">
            <a:spLocks/>
          </p:cNvSpPr>
          <p:nvPr/>
        </p:nvSpPr>
        <p:spPr>
          <a:xfrm>
            <a:off x="4248944" y="68263"/>
            <a:ext cx="3694112" cy="863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05124"/>
              </p:ext>
            </p:extLst>
          </p:nvPr>
        </p:nvGraphicFramePr>
        <p:xfrm>
          <a:off x="1634332" y="1319741"/>
          <a:ext cx="9814718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8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Current Expense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45,889,622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Capital Outlay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1,865,438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Summer Programs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157,987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 To Charter School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47,429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General Operating Budget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47,960,476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Revenue Fund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1,104,163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Expenditures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	49,064,639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38043"/>
            <a:ext cx="8642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190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D5E3B-CC67-4980-AD85-F9F235FC31F5}"/>
              </a:ext>
            </a:extLst>
          </p:cNvPr>
          <p:cNvSpPr txBox="1">
            <a:spLocks/>
          </p:cNvSpPr>
          <p:nvPr/>
        </p:nvSpPr>
        <p:spPr>
          <a:xfrm>
            <a:off x="4802105" y="68263"/>
            <a:ext cx="2953362" cy="863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  <a:endParaRPr lang="en-US" sz="3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38043"/>
            <a:ext cx="864204" cy="7315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9C5CCC2-B221-6DBE-4AF0-00557A8CD446}"/>
              </a:ext>
            </a:extLst>
          </p:cNvPr>
          <p:cNvSpPr txBox="1"/>
          <p:nvPr/>
        </p:nvSpPr>
        <p:spPr>
          <a:xfrm>
            <a:off x="207335" y="1006584"/>
            <a:ext cx="117773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Aid increased by $1,860,054 over State Aid awarded in 2021-2022</a:t>
            </a: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levy increased by $834,840 as a result of the revised health benefits savings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Tax Levy resulted in the following changes to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proposed budget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Construction: </a:t>
            </a:r>
          </a:p>
          <a:p>
            <a:pPr marL="2286000" lvl="4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$459,360 allocated to a commercial kitchen at the Jr./Sr. High School</a:t>
            </a:r>
          </a:p>
          <a:p>
            <a:pPr marL="2286000" lvl="4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$270,103 allocated to new science labs at the Jr./Sr. High School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Economics for Groceries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inflation: $5,377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state loan payment by $100,000*</a:t>
            </a:r>
          </a:p>
          <a:p>
            <a:pPr lvl="5"/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5213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="" xmlns:a16="http://schemas.microsoft.com/office/drawing/2014/main" id="{04812C46-200A-4DEB-A05E-3ED6C68C23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hree neatly stacked books">
            <a:extLst>
              <a:ext uri="{FF2B5EF4-FFF2-40B4-BE49-F238E27FC236}">
                <a16:creationId xmlns="" xmlns:a16="http://schemas.microsoft.com/office/drawing/2014/main" id="{EA5F5FEC-BD5A-82EA-4937-0E81EB0F31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4" r="-1" b="-1"/>
          <a:stretch/>
        </p:blipFill>
        <p:spPr>
          <a:xfrm>
            <a:off x="2519309" y="0"/>
            <a:ext cx="9669642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1EA859B-E555-4109-94F3-6700E046E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5208" y="1083980"/>
            <a:ext cx="5875176" cy="18999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HEARING &amp;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BUDGET 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5543" y="4276609"/>
            <a:ext cx="2191051" cy="644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161564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C84444B-679B-43E0-9DC0-A54C39F87DF7}"/>
              </a:ext>
            </a:extLst>
          </p:cNvPr>
          <p:cNvSpPr txBox="1"/>
          <p:nvPr/>
        </p:nvSpPr>
        <p:spPr>
          <a:xfrm>
            <a:off x="2875280" y="497138"/>
            <a:ext cx="6441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Dates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23801DF-B711-4A13-9464-F4EF7026CF35}"/>
              </a:ext>
            </a:extLst>
          </p:cNvPr>
          <p:cNvSpPr txBox="1"/>
          <p:nvPr/>
        </p:nvSpPr>
        <p:spPr>
          <a:xfrm>
            <a:off x="484823" y="1869440"/>
            <a:ext cx="115344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3/23/2022: BOE Approval of the Preliminary Budget 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3/28/2022: Preliminary Budget Due to the County Office 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5/4/2022: Public Hearing &amp;Board of Education Approval 		of 2022-2023 Budget 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275076" y="5585668"/>
            <a:ext cx="8642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78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6320" y="13437"/>
            <a:ext cx="515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LEVY ADJUSTMENT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77752"/>
              </p:ext>
            </p:extLst>
          </p:nvPr>
        </p:nvGraphicFramePr>
        <p:xfrm>
          <a:off x="1104121" y="717422"/>
          <a:ext cx="9983758" cy="4905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98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26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71323">
                  <a:extLst>
                    <a:ext uri="{9D8B030D-6E8A-4147-A177-3AD203B41FA5}">
                      <a16:colId xmlns="" xmlns:a16="http://schemas.microsoft.com/office/drawing/2014/main" val="1582897641"/>
                    </a:ext>
                  </a:extLst>
                </a:gridCol>
              </a:tblGrid>
              <a:tr h="534463">
                <a:tc>
                  <a:txBody>
                    <a:bodyPr/>
                    <a:lstStyle/>
                    <a:p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ORIGINAL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REVISED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3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616505"/>
                  </a:ext>
                </a:extLst>
              </a:tr>
              <a:tr h="82702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2021-2022 Tax Levy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$27,409,601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$27,409,601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702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Adjustments </a:t>
                      </a:r>
                    </a:p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(Health Benefits Savings)*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($838,957)*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 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          (20,486)*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7024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Subtotal 2021-2022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Levy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$26,570,644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$27,389,115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2702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2% Increase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$      531,413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$     547,782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27024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2022-2023 Tax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Levy After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Revised Adjustment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>
                          <a:solidFill>
                            <a:schemeClr val="tx1"/>
                          </a:solidFill>
                        </a:rPr>
                        <a:t>$27,102,057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u="sng" dirty="0">
                          <a:solidFill>
                            <a:schemeClr val="tx1"/>
                          </a:solidFill>
                        </a:rPr>
                        <a:t>$27,936,897*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99FF">
                        <a:alpha val="26667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F1BB9D7-077D-0AA8-B309-C09BCE29E49F}"/>
              </a:ext>
            </a:extLst>
          </p:cNvPr>
          <p:cNvSpPr txBox="1"/>
          <p:nvPr/>
        </p:nvSpPr>
        <p:spPr>
          <a:xfrm>
            <a:off x="120503" y="5674429"/>
            <a:ext cx="1195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*Tax levy increased by $834,840 as a result of the revised health benefits savings adjustment </a:t>
            </a:r>
          </a:p>
        </p:txBody>
      </p:sp>
    </p:spTree>
    <p:extLst>
      <p:ext uri="{BB962C8B-B14F-4D97-AF65-F5344CB8AC3E}">
        <p14:creationId xmlns:p14="http://schemas.microsoft.com/office/powerpoint/2010/main" val="130447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4C75E9B-BEFC-55DC-33D9-499F277E93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85668"/>
            <a:ext cx="864204" cy="73152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BAD2773F-57B9-75F5-1049-CFCAEC115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868276"/>
              </p:ext>
            </p:extLst>
          </p:nvPr>
        </p:nvGraphicFramePr>
        <p:xfrm>
          <a:off x="1531088" y="236538"/>
          <a:ext cx="9377916" cy="5714890"/>
        </p:xfrm>
        <a:graphic>
          <a:graphicData uri="http://schemas.openxmlformats.org/drawingml/2006/table">
            <a:tbl>
              <a:tblPr/>
              <a:tblGrid>
                <a:gridCol w="5380941">
                  <a:extLst>
                    <a:ext uri="{9D8B030D-6E8A-4147-A177-3AD203B41FA5}">
                      <a16:colId xmlns="" xmlns:a16="http://schemas.microsoft.com/office/drawing/2014/main" val="1548618152"/>
                    </a:ext>
                  </a:extLst>
                </a:gridCol>
                <a:gridCol w="3996975">
                  <a:extLst>
                    <a:ext uri="{9D8B030D-6E8A-4147-A177-3AD203B41FA5}">
                      <a16:colId xmlns="" xmlns:a16="http://schemas.microsoft.com/office/drawing/2014/main" val="2277992159"/>
                    </a:ext>
                  </a:extLst>
                </a:gridCol>
              </a:tblGrid>
              <a:tr h="3064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RIDGEFIELD PARK BOARD OF EDUCATION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1910156"/>
                  </a:ext>
                </a:extLst>
              </a:tr>
              <a:tr h="2298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PROPOSED BUDGET INITIATIVES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9170330"/>
                  </a:ext>
                </a:extLst>
              </a:tr>
              <a:tr h="22298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Personnel / Staffing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5800848"/>
                  </a:ext>
                </a:extLst>
              </a:tr>
              <a:tr h="212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16" marR="4716" marT="47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4021270"/>
                  </a:ext>
                </a:extLst>
              </a:tr>
              <a:tr h="38301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Description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Amount    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678915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-Elementary Science Coach - Split to 3 ES bldgs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3469188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-Head Custodian (QSAC)  - Grant School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57,613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678635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-Head Custodian (QSAC) - Lincoln School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57,613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8618310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-Head Custodian (QSAC) - Roosevelt School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57,613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9776477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-Driver F/T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57,613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6484143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-Driver F/T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57,613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982751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-HS English Teacher (Reinstating position lost to retirement )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8064399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-Science Teacher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91,564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1707325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-Inclusion Teacher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0256281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-Inclusion Teacher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1218433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-Inclusion Teacher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2354188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-MD Teacher - Grant School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78,034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3082027"/>
                  </a:ext>
                </a:extLst>
              </a:tr>
              <a:tr h="2333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Salary -MD Teacher Assistant - Grant School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   24,931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6268931"/>
                  </a:ext>
                </a:extLst>
              </a:tr>
              <a:tr h="234746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Initiatives:         </a:t>
                      </a:r>
                    </a:p>
                  </a:txBody>
                  <a:tcPr marL="4716" marR="4716" marT="47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872,764 </a:t>
                      </a:r>
                    </a:p>
                  </a:txBody>
                  <a:tcPr marL="4716" marR="4716" marT="47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353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089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D7FEB221-DD86-2CE8-62A6-5EACA1B86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748624"/>
              </p:ext>
            </p:extLst>
          </p:nvPr>
        </p:nvGraphicFramePr>
        <p:xfrm>
          <a:off x="1217680" y="1357972"/>
          <a:ext cx="9756640" cy="4142056"/>
        </p:xfrm>
        <a:graphic>
          <a:graphicData uri="http://schemas.openxmlformats.org/drawingml/2006/table">
            <a:tbl>
              <a:tblPr/>
              <a:tblGrid>
                <a:gridCol w="6433960">
                  <a:extLst>
                    <a:ext uri="{9D8B030D-6E8A-4147-A177-3AD203B41FA5}">
                      <a16:colId xmlns="" xmlns:a16="http://schemas.microsoft.com/office/drawing/2014/main" val="3882957839"/>
                    </a:ext>
                  </a:extLst>
                </a:gridCol>
                <a:gridCol w="3322680">
                  <a:extLst>
                    <a:ext uri="{9D8B030D-6E8A-4147-A177-3AD203B41FA5}">
                      <a16:colId xmlns="" xmlns:a16="http://schemas.microsoft.com/office/drawing/2014/main" val="2279577932"/>
                    </a:ext>
                  </a:extLst>
                </a:gridCol>
              </a:tblGrid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Description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    </a:t>
                      </a:r>
                    </a:p>
                  </a:txBody>
                  <a:tcPr marL="4720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7918817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Revised Gr.6-8 Science Textbooks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128,000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6186620"/>
                  </a:ext>
                </a:extLst>
              </a:tr>
              <a:tr h="41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ELA Resources: Culturally Responsive Scorecard Rubric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75,000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1260995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Flexible Seating, Furn. Replacement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54,139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7145402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Text Book Series update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22,000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1314955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NJSLS standards - HS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25,000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797210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PEEA Feasibility Study for UPK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75,000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512922"/>
                  </a:ext>
                </a:extLst>
              </a:tr>
              <a:tr h="41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 School Connection, ELA Subscriptions &amp; Math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43,308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6187392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Curriculum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63,500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7650767"/>
                  </a:ext>
                </a:extLst>
              </a:tr>
              <a:tr h="41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 School Connection, ELA Subscriptions &amp; Math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43,308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9691842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Curriculum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89,373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0189037"/>
                  </a:ext>
                </a:extLst>
              </a:tr>
              <a:tr h="414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Home School Connection, ELA Subscriptions &amp; Math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43,308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0751755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 Curriculum Supplies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    93,265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1122941"/>
                  </a:ext>
                </a:extLst>
              </a:tr>
              <a:tr h="209042"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Initiatives:         </a:t>
                      </a:r>
                    </a:p>
                  </a:txBody>
                  <a:tcPr marL="4720" marR="4720" marT="47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$     755,201 </a:t>
                      </a:r>
                    </a:p>
                  </a:txBody>
                  <a:tcPr marL="84967" marR="4720" marT="47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505099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4541966-6B46-0614-1692-7BEE8B1C6A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85668"/>
            <a:ext cx="864204" cy="7315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44735AF-9391-6163-91A0-8CA5600A9428}"/>
              </a:ext>
            </a:extLst>
          </p:cNvPr>
          <p:cNvSpPr txBox="1"/>
          <p:nvPr/>
        </p:nvSpPr>
        <p:spPr>
          <a:xfrm>
            <a:off x="1789180" y="292100"/>
            <a:ext cx="8613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CURRICULUM, PROFESSIONAL DEVELOPMENT, </a:t>
            </a:r>
          </a:p>
          <a:p>
            <a:pPr algn="ctr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PURCHASED SERVICES </a:t>
            </a:r>
          </a:p>
        </p:txBody>
      </p:sp>
    </p:spTree>
    <p:extLst>
      <p:ext uri="{BB962C8B-B14F-4D97-AF65-F5344CB8AC3E}">
        <p14:creationId xmlns:p14="http://schemas.microsoft.com/office/powerpoint/2010/main" val="269168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795BD2A5-9AF6-8F42-F967-724DF2B63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632790"/>
              </p:ext>
            </p:extLst>
          </p:nvPr>
        </p:nvGraphicFramePr>
        <p:xfrm>
          <a:off x="322521" y="1555750"/>
          <a:ext cx="11546958" cy="3502660"/>
        </p:xfrm>
        <a:graphic>
          <a:graphicData uri="http://schemas.openxmlformats.org/drawingml/2006/table">
            <a:tbl>
              <a:tblPr/>
              <a:tblGrid>
                <a:gridCol w="685775">
                  <a:extLst>
                    <a:ext uri="{9D8B030D-6E8A-4147-A177-3AD203B41FA5}">
                      <a16:colId xmlns="" xmlns:a16="http://schemas.microsoft.com/office/drawing/2014/main" val="2218049287"/>
                    </a:ext>
                  </a:extLst>
                </a:gridCol>
                <a:gridCol w="593101">
                  <a:extLst>
                    <a:ext uri="{9D8B030D-6E8A-4147-A177-3AD203B41FA5}">
                      <a16:colId xmlns="" xmlns:a16="http://schemas.microsoft.com/office/drawing/2014/main" val="113325294"/>
                    </a:ext>
                  </a:extLst>
                </a:gridCol>
                <a:gridCol w="4133181">
                  <a:extLst>
                    <a:ext uri="{9D8B030D-6E8A-4147-A177-3AD203B41FA5}">
                      <a16:colId xmlns="" xmlns:a16="http://schemas.microsoft.com/office/drawing/2014/main" val="1098777923"/>
                    </a:ext>
                  </a:extLst>
                </a:gridCol>
                <a:gridCol w="2538186">
                  <a:extLst>
                    <a:ext uri="{9D8B030D-6E8A-4147-A177-3AD203B41FA5}">
                      <a16:colId xmlns="" xmlns:a16="http://schemas.microsoft.com/office/drawing/2014/main" val="1124048928"/>
                    </a:ext>
                  </a:extLst>
                </a:gridCol>
                <a:gridCol w="38100">
                  <a:extLst>
                    <a:ext uri="{9D8B030D-6E8A-4147-A177-3AD203B41FA5}">
                      <a16:colId xmlns="" xmlns:a16="http://schemas.microsoft.com/office/drawing/2014/main" val="142170139"/>
                    </a:ext>
                  </a:extLst>
                </a:gridCol>
                <a:gridCol w="1186205">
                  <a:extLst>
                    <a:ext uri="{9D8B030D-6E8A-4147-A177-3AD203B41FA5}">
                      <a16:colId xmlns="" xmlns:a16="http://schemas.microsoft.com/office/drawing/2014/main" val="181500451"/>
                    </a:ext>
                  </a:extLst>
                </a:gridCol>
                <a:gridCol w="1186205">
                  <a:extLst>
                    <a:ext uri="{9D8B030D-6E8A-4147-A177-3AD203B41FA5}">
                      <a16:colId xmlns="" xmlns:a16="http://schemas.microsoft.com/office/drawing/2014/main" val="3061754584"/>
                    </a:ext>
                  </a:extLst>
                </a:gridCol>
                <a:gridCol w="1186205">
                  <a:extLst>
                    <a:ext uri="{9D8B030D-6E8A-4147-A177-3AD203B41FA5}">
                      <a16:colId xmlns="" xmlns:a16="http://schemas.microsoft.com/office/drawing/2014/main" val="2288525166"/>
                    </a:ext>
                  </a:extLst>
                </a:gridCol>
              </a:tblGrid>
              <a:tr h="177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Loca-tion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Prior-ity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711949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Description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Budget Account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2022-2023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Initiatives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23056936"/>
                  </a:ext>
                </a:extLst>
              </a:tr>
              <a:tr h="11430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3281714"/>
                  </a:ext>
                </a:extLst>
              </a:tr>
              <a:tr h="1778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TECHNOLOGY Budget Initiatives: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982197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Cyber Security Assessment/Audit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11-000-252-330-AL-00-999-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669515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Crowd Strike Falcon Complete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11-000-252-330-AL-00-999-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85,000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85,000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8122977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Security Cameras -Additional {Interior/Exterior}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12-000-262-732-BO-00-999-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92,000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92,000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1967501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Transportation: Routing, Cameras, etc.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12-000-266-732-RP-00-999-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44,000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44,000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464816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Classroom Audio upgrades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12-140-100-731-HS-00-050-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60,000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60,000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018809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Outdoor Digital Signage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12-120-100-732-??-00-???-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30,000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90,000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900557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Multi-Factor Authentication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11-000-266-615-AL-CE-999-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399865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Website Hosting with ADA compliance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11-190-100-610-AL-SO-999-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15,000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15,000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19598089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Absence Manager (Frontline Svc)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11-190-100-610-AL-CU-999-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18,600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18,600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591802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TECHNOLOGY Related Initiatives:   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384,600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444,600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356683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E0684A1-6A5F-A103-9139-2EBAEBDD5EFA}"/>
              </a:ext>
            </a:extLst>
          </p:cNvPr>
          <p:cNvSpPr txBox="1"/>
          <p:nvPr/>
        </p:nvSpPr>
        <p:spPr>
          <a:xfrm flipH="1">
            <a:off x="2284227" y="297712"/>
            <a:ext cx="7623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BUDGET INITIATIVES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16BE4AD-F8B3-1D8B-1D8E-BC1DB129B4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327796" y="5585668"/>
            <a:ext cx="86420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3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13F130FC-8F3C-2D08-95E3-E6D08E920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95365"/>
              </p:ext>
            </p:extLst>
          </p:nvPr>
        </p:nvGraphicFramePr>
        <p:xfrm>
          <a:off x="141767" y="786777"/>
          <a:ext cx="11908465" cy="5504180"/>
        </p:xfrm>
        <a:graphic>
          <a:graphicData uri="http://schemas.openxmlformats.org/drawingml/2006/table">
            <a:tbl>
              <a:tblPr/>
              <a:tblGrid>
                <a:gridCol w="707244">
                  <a:extLst>
                    <a:ext uri="{9D8B030D-6E8A-4147-A177-3AD203B41FA5}">
                      <a16:colId xmlns="" xmlns:a16="http://schemas.microsoft.com/office/drawing/2014/main" val="3201944748"/>
                    </a:ext>
                  </a:extLst>
                </a:gridCol>
                <a:gridCol w="611671">
                  <a:extLst>
                    <a:ext uri="{9D8B030D-6E8A-4147-A177-3AD203B41FA5}">
                      <a16:colId xmlns="" xmlns:a16="http://schemas.microsoft.com/office/drawing/2014/main" val="3518177016"/>
                    </a:ext>
                  </a:extLst>
                </a:gridCol>
                <a:gridCol w="4262581">
                  <a:extLst>
                    <a:ext uri="{9D8B030D-6E8A-4147-A177-3AD203B41FA5}">
                      <a16:colId xmlns="" xmlns:a16="http://schemas.microsoft.com/office/drawing/2014/main" val="3531124932"/>
                    </a:ext>
                  </a:extLst>
                </a:gridCol>
                <a:gridCol w="2523142">
                  <a:extLst>
                    <a:ext uri="{9D8B030D-6E8A-4147-A177-3AD203B41FA5}">
                      <a16:colId xmlns="" xmlns:a16="http://schemas.microsoft.com/office/drawing/2014/main" val="839152330"/>
                    </a:ext>
                  </a:extLst>
                </a:gridCol>
                <a:gridCol w="133804">
                  <a:extLst>
                    <a:ext uri="{9D8B030D-6E8A-4147-A177-3AD203B41FA5}">
                      <a16:colId xmlns="" xmlns:a16="http://schemas.microsoft.com/office/drawing/2014/main" val="1060265161"/>
                    </a:ext>
                  </a:extLst>
                </a:gridCol>
                <a:gridCol w="1223341">
                  <a:extLst>
                    <a:ext uri="{9D8B030D-6E8A-4147-A177-3AD203B41FA5}">
                      <a16:colId xmlns="" xmlns:a16="http://schemas.microsoft.com/office/drawing/2014/main" val="3052388262"/>
                    </a:ext>
                  </a:extLst>
                </a:gridCol>
                <a:gridCol w="1223341">
                  <a:extLst>
                    <a:ext uri="{9D8B030D-6E8A-4147-A177-3AD203B41FA5}">
                      <a16:colId xmlns="" xmlns:a16="http://schemas.microsoft.com/office/drawing/2014/main" val="683767295"/>
                    </a:ext>
                  </a:extLst>
                </a:gridCol>
                <a:gridCol w="1223341">
                  <a:extLst>
                    <a:ext uri="{9D8B030D-6E8A-4147-A177-3AD203B41FA5}">
                      <a16:colId xmlns="" xmlns:a16="http://schemas.microsoft.com/office/drawing/2014/main" val="3137231084"/>
                    </a:ext>
                  </a:extLst>
                </a:gridCol>
              </a:tblGrid>
              <a:tr h="2367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Loca-tion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Prior-ity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1059310"/>
                  </a:ext>
                </a:extLst>
              </a:tr>
              <a:tr h="2367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Description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Budget Account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2022-2023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Initiatives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D94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7707151"/>
                  </a:ext>
                </a:extLst>
              </a:tr>
              <a:tr h="236784">
                <a:tc gridSpan="3"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98345462"/>
                  </a:ext>
                </a:extLst>
              </a:tr>
              <a:tr h="23678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FACILITY Budget Initiatives: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0770580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CST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CST Roof Replacement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12-000-400-450-RP-00-999-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96,300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96,300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182134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 Window Replacement Phase III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12-000-400-450-??-??-999-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407,250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407,250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7734536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02462038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Arch/Eng Fees for future projects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12-000-400-390-HS-WW-050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80,000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80,000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86027417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Dodge Cargo Van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12-000-262-732-BO-00-999-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42,000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23,000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65,000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7880293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Storage Containers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12-000-261-732-HS-00-050-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40,000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40,000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0324794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District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Water Bottle Filling Stations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12-000-261-732-RP-00-999-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100,000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100,000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549256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Blacktop stencils - GS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12-000-261-732-GS-00-060-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5899288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Blacktop stencils - RS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12-000-261-732-RS-00-080-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600552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Blacktop stencils - LS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12-000-261-732-LS-00-070-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20,000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14306314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Airdale Ventilator Upgrades - (Heat only)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12-000-400-732-LS-??-070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900,260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900,260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0100843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Science Classroom Upgrades - (#100, #103, #132)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12-000-400-450-HS-SC-050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929,963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270,103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1,200,066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364461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Home EC Room Renovations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8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12-000-400-450-HS-HE-050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401,750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459,360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861,110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>
                        <a:alpha val="9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3784820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DOAS Ventilation Unit Replacements* under est.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20-487-400-732-HS-16-050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832,100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832,100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8837827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Auditorium and Cafeteria Ventilation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20-487-400-732-HS-19-050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1,171,200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1,171,200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11366515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Bus Loop Parking Upgrade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12-000-400-xxx-HS-PU-050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282,081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-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282,081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15381640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8475991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FACILITY Related Initiatives:     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4,559,354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1,536,013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6,095,367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68501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B05EDCE-006F-5D29-F613-7EA5E2C48917}"/>
              </a:ext>
            </a:extLst>
          </p:cNvPr>
          <p:cNvSpPr txBox="1"/>
          <p:nvPr/>
        </p:nvSpPr>
        <p:spPr>
          <a:xfrm>
            <a:off x="2805224" y="159488"/>
            <a:ext cx="6581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 BUDGET INITIATIVES</a:t>
            </a:r>
          </a:p>
        </p:txBody>
      </p:sp>
    </p:spTree>
    <p:extLst>
      <p:ext uri="{BB962C8B-B14F-4D97-AF65-F5344CB8AC3E}">
        <p14:creationId xmlns:p14="http://schemas.microsoft.com/office/powerpoint/2010/main" val="4009751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1EDD224-B95F-3AB3-6DE4-03E74A7EBF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63434"/>
              </p:ext>
            </p:extLst>
          </p:nvPr>
        </p:nvGraphicFramePr>
        <p:xfrm>
          <a:off x="1528316" y="630096"/>
          <a:ext cx="9135368" cy="5597808"/>
        </p:xfrm>
        <a:graphic>
          <a:graphicData uri="http://schemas.openxmlformats.org/drawingml/2006/table">
            <a:tbl>
              <a:tblPr/>
              <a:tblGrid>
                <a:gridCol w="2662745">
                  <a:extLst>
                    <a:ext uri="{9D8B030D-6E8A-4147-A177-3AD203B41FA5}">
                      <a16:colId xmlns="" xmlns:a16="http://schemas.microsoft.com/office/drawing/2014/main" val="4292987089"/>
                    </a:ext>
                  </a:extLst>
                </a:gridCol>
                <a:gridCol w="854751">
                  <a:extLst>
                    <a:ext uri="{9D8B030D-6E8A-4147-A177-3AD203B41FA5}">
                      <a16:colId xmlns="" xmlns:a16="http://schemas.microsoft.com/office/drawing/2014/main" val="3882956383"/>
                    </a:ext>
                  </a:extLst>
                </a:gridCol>
                <a:gridCol w="1504844">
                  <a:extLst>
                    <a:ext uri="{9D8B030D-6E8A-4147-A177-3AD203B41FA5}">
                      <a16:colId xmlns="" xmlns:a16="http://schemas.microsoft.com/office/drawing/2014/main" val="1717391893"/>
                    </a:ext>
                  </a:extLst>
                </a:gridCol>
                <a:gridCol w="1360379">
                  <a:extLst>
                    <a:ext uri="{9D8B030D-6E8A-4147-A177-3AD203B41FA5}">
                      <a16:colId xmlns="" xmlns:a16="http://schemas.microsoft.com/office/drawing/2014/main" val="2144146249"/>
                    </a:ext>
                  </a:extLst>
                </a:gridCol>
                <a:gridCol w="33968">
                  <a:extLst>
                    <a:ext uri="{9D8B030D-6E8A-4147-A177-3AD203B41FA5}">
                      <a16:colId xmlns="" xmlns:a16="http://schemas.microsoft.com/office/drawing/2014/main" val="476720166"/>
                    </a:ext>
                  </a:extLst>
                </a:gridCol>
                <a:gridCol w="2718681">
                  <a:extLst>
                    <a:ext uri="{9D8B030D-6E8A-4147-A177-3AD203B41FA5}">
                      <a16:colId xmlns="" xmlns:a16="http://schemas.microsoft.com/office/drawing/2014/main" val="2879977829"/>
                    </a:ext>
                  </a:extLst>
                </a:gridCol>
              </a:tblGrid>
              <a:tr h="7821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Proposed Item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Qty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General Fund Budget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Capital Outlay Fund Budget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Budget Account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DC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2057680"/>
                  </a:ext>
                </a:extLst>
              </a:tr>
              <a:tr h="2056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--- Grant School ---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04012279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Desks/Tables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25,000.00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11-190-100-610-GS-FR-060-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64373520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Chairs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6,250.00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11-190-100-610-GS-FR-060-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9207663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Misc. Furniture (book cases, storage, etc.)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11-190-100-610-GS-FR-060-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5062116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Flexible Seating (additional)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6,482.25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11-190-100-610-GS-FR-060-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78228734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Classroom Area Rugs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11-190-100-610-GS-RG-060-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2407987"/>
                  </a:ext>
                </a:extLst>
              </a:tr>
              <a:tr h="10710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59741847"/>
                  </a:ext>
                </a:extLst>
              </a:tr>
              <a:tr h="2056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--- Lincoln School ---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6645486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Desks/Tables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24,750.00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11-190-100-610-LS-FR-070-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724051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Chairs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7,650.00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11-190-100-610-LS-FR-070-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9746475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Misc. Furniture (book cases, storage, etc.)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11-190-100-610-LS-FR-070-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5440245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Flexible Seating (additional)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11,482.25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11-190-100-610-LS-FR-070-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9852221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Classroom Area Rugs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11-190-100-610-LS- mix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60164944"/>
                  </a:ext>
                </a:extLst>
              </a:tr>
              <a:tr h="10710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4398012"/>
                  </a:ext>
                </a:extLst>
              </a:tr>
              <a:tr h="2056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--- Roosevelt School ---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89119281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Flexible Seating (additional)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7,482.25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11-190-100-610-RS-FR-080-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402715"/>
                  </a:ext>
                </a:extLst>
              </a:tr>
              <a:tr h="107101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3029668"/>
                  </a:ext>
                </a:extLst>
              </a:tr>
              <a:tr h="2056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--- High School ---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1211876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Student Desks/Tables/Chairs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18,000.00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11-190-100-610-HS-FR-050-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8516579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Misc. Furniture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3,000.00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11-190-100-610-HS-FR-050-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38078611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Flexible Seating (additional)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6,482.25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11-190-100-610-HS-FR-050-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6918938"/>
                  </a:ext>
                </a:extLst>
              </a:tr>
              <a:tr h="132806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5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1002962"/>
                  </a:ext>
                </a:extLst>
              </a:tr>
              <a:tr h="231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142,979.00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1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               -  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B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Not duplicated in CSA Doc.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800376"/>
                  </a:ext>
                </a:extLst>
              </a:tr>
              <a:tr h="17993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272092"/>
                  </a:ext>
                </a:extLst>
              </a:tr>
              <a:tr h="205634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 Proposed Equipment &amp; Furniture &gt;&gt;&gt;          </a:t>
                      </a:r>
                    </a:p>
                  </a:txBody>
                  <a:tcPr marL="4284" marR="4284" marT="428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$       142,979.00 </a:t>
                      </a:r>
                    </a:p>
                  </a:txBody>
                  <a:tcPr marL="4284" marR="4284" marT="42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4" marR="4284" marT="4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4703831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5D9616F-AD91-426A-E463-9707FEFC7346}"/>
              </a:ext>
            </a:extLst>
          </p:cNvPr>
          <p:cNvSpPr txBox="1"/>
          <p:nvPr/>
        </p:nvSpPr>
        <p:spPr>
          <a:xfrm>
            <a:off x="2895600" y="16843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AND FURNITURE REQUESTS</a:t>
            </a:r>
          </a:p>
        </p:txBody>
      </p:sp>
    </p:spTree>
    <p:extLst>
      <p:ext uri="{BB962C8B-B14F-4D97-AF65-F5344CB8AC3E}">
        <p14:creationId xmlns:p14="http://schemas.microsoft.com/office/powerpoint/2010/main" val="2617375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>
            <a:spLocks noGrp="1"/>
          </p:cNvSpPr>
          <p:nvPr>
            <p:ph type="title" idx="4294967295"/>
          </p:nvPr>
        </p:nvSpPr>
        <p:spPr>
          <a:xfrm>
            <a:off x="1771651" y="177800"/>
            <a:ext cx="8648699" cy="763588"/>
          </a:xfrm>
          <a:prstGeom prst="rect">
            <a:avLst/>
          </a:prstGeom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BREAKOUT OF INCREASED STATE AID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56"/>
          <a:stretch/>
        </p:blipFill>
        <p:spPr>
          <a:xfrm>
            <a:off x="11244423" y="5576143"/>
            <a:ext cx="864204" cy="731520"/>
          </a:xfrm>
          <a:prstGeom prst="rect">
            <a:avLst/>
          </a:prstGeom>
        </p:spPr>
      </p:pic>
      <p:pic>
        <p:nvPicPr>
          <p:cNvPr id="6" name="Picture 5" descr="Chart, bar chart&#10;&#10;Description automatically generated">
            <a:extLst>
              <a:ext uri="{FF2B5EF4-FFF2-40B4-BE49-F238E27FC236}">
                <a16:creationId xmlns="" xmlns:a16="http://schemas.microsoft.com/office/drawing/2014/main" id="{76C16057-76A6-A9EC-CDFC-60AC3CF93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2" y="941388"/>
            <a:ext cx="8974666" cy="50757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4477</TotalTime>
  <Words>1254</Words>
  <Application>Microsoft Office PowerPoint</Application>
  <PresentationFormat>Widescreen</PresentationFormat>
  <Paragraphs>443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Retrospect</vt:lpstr>
      <vt:lpstr>Office Theme</vt:lpstr>
      <vt:lpstr>2022-2023  PUBLIC HEARING &amp; FINAL BUDGET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BREAKOUT OF INCREASED STATE 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2022-2023  PUBLIC HEARING &amp; FINAL BUDGET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Grapstein</dc:creator>
  <cp:lastModifiedBy>Carrie Grapstein</cp:lastModifiedBy>
  <cp:revision>125</cp:revision>
  <cp:lastPrinted>2022-05-04T21:31:45Z</cp:lastPrinted>
  <dcterms:created xsi:type="dcterms:W3CDTF">2022-03-22T16:45:51Z</dcterms:created>
  <dcterms:modified xsi:type="dcterms:W3CDTF">2022-05-06T17:26:21Z</dcterms:modified>
</cp:coreProperties>
</file>